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  <p:sldMasterId id="2147483685" r:id="rId3"/>
    <p:sldMasterId id="2147483687" r:id="rId4"/>
    <p:sldMasterId id="2147483689" r:id="rId5"/>
    <p:sldMasterId id="2147483691" r:id="rId6"/>
    <p:sldMasterId id="2147483693" r:id="rId7"/>
    <p:sldMasterId id="2147483695" r:id="rId8"/>
    <p:sldMasterId id="2147483697" r:id="rId9"/>
    <p:sldMasterId id="2147483699" r:id="rId10"/>
    <p:sldMasterId id="2147483681" r:id="rId11"/>
    <p:sldMasterId id="2147483701" r:id="rId12"/>
  </p:sldMasterIdLst>
  <p:notesMasterIdLst>
    <p:notesMasterId r:id="rId35"/>
  </p:notesMasterIdLst>
  <p:handoutMasterIdLst>
    <p:handoutMasterId r:id="rId36"/>
  </p:handoutMasterIdLst>
  <p:sldIdLst>
    <p:sldId id="256" r:id="rId13"/>
    <p:sldId id="297" r:id="rId14"/>
    <p:sldId id="298" r:id="rId15"/>
    <p:sldId id="293" r:id="rId16"/>
    <p:sldId id="294" r:id="rId17"/>
    <p:sldId id="299" r:id="rId18"/>
    <p:sldId id="300" r:id="rId19"/>
    <p:sldId id="301" r:id="rId20"/>
    <p:sldId id="290" r:id="rId21"/>
    <p:sldId id="282" r:id="rId22"/>
    <p:sldId id="323" r:id="rId23"/>
    <p:sldId id="322" r:id="rId24"/>
    <p:sldId id="318" r:id="rId25"/>
    <p:sldId id="319" r:id="rId26"/>
    <p:sldId id="320" r:id="rId27"/>
    <p:sldId id="321" r:id="rId28"/>
    <p:sldId id="302" r:id="rId29"/>
    <p:sldId id="317" r:id="rId30"/>
    <p:sldId id="309" r:id="rId31"/>
    <p:sldId id="316" r:id="rId32"/>
    <p:sldId id="325" r:id="rId33"/>
    <p:sldId id="324" r:id="rId34"/>
  </p:sldIdLst>
  <p:sldSz cx="15119350" cy="10691813"/>
  <p:notesSz cx="6797675" cy="9926638"/>
  <p:defaultTextStyle>
    <a:defPPr>
      <a:defRPr lang="en-U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ki Douglas" initials="ND" lastIdx="4" clrIdx="0">
    <p:extLst>
      <p:ext uri="{19B8F6BF-5375-455C-9EA6-DF929625EA0E}">
        <p15:presenceInfo xmlns:p15="http://schemas.microsoft.com/office/powerpoint/2012/main" userId="S-1-5-21-1645522239-261903793-725345543-1156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7" autoAdjust="0"/>
    <p:restoredTop sz="50825" autoAdjust="0"/>
  </p:normalViewPr>
  <p:slideViewPr>
    <p:cSldViewPr snapToGrid="0" showGuides="1">
      <p:cViewPr varScale="1">
        <p:scale>
          <a:sx n="51" d="100"/>
          <a:sy n="51" d="100"/>
        </p:scale>
        <p:origin x="2688" y="96"/>
      </p:cViewPr>
      <p:guideLst>
        <p:guide orient="horz"/>
        <p:guide pos="4762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8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E2A22AE0-301C-48B6-95BE-DD78719B26BA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24230F25-A4ED-45C9-AC9C-ED582D5264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210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215C3690-E0DB-464E-915F-0BA33656303B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5A9C0FF1-DBD5-42CC-8707-D782DA5346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055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792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 smtClean="0"/>
          </a:p>
          <a:p>
            <a:pPr lvl="0"/>
            <a:endParaRPr lang="en-NZ" dirty="0"/>
          </a:p>
          <a:p>
            <a:pPr eaLnBrk="0" hangingPunct="0"/>
            <a:r>
              <a:rPr lang="en-AU" dirty="0"/>
              <a:t> </a:t>
            </a:r>
            <a:endParaRPr lang="en-NZ" dirty="0"/>
          </a:p>
          <a:p>
            <a:r>
              <a:rPr lang="en-NZ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49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12E0-A06A-934F-8DD0-F5CC7C3144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3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12E0-A06A-934F-8DD0-F5CC7C3144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0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8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mi-NZ" sz="1800" baseline="0" dirty="0" smtClean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sz="1800" dirty="0" smtClean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i-NZ" sz="1800" dirty="0" smtClean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dirty="0" smtClean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171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629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2014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12E0-A06A-934F-8DD0-F5CC7C3144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12E0-A06A-934F-8DD0-F5CC7C3144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12E0-A06A-934F-8DD0-F5CC7C3144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2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12E0-A06A-934F-8DD0-F5CC7C3144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694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  <a:p>
            <a:r>
              <a:rPr lang="en-NZ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6452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  <a:p>
            <a:r>
              <a:rPr lang="en-NZ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9078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  <a:p>
            <a:r>
              <a:rPr lang="en-NZ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779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38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400" dirty="0" smtClean="0"/>
          </a:p>
          <a:p>
            <a:pPr lvl="0"/>
            <a:endParaRPr lang="en-NZ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NZ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NZ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895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hangingPunct="0"/>
            <a:r>
              <a:rPr lang="en-A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 eaLnBrk="0" hangingPunct="0"/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eaLnBrk="0" hangingPunct="0"/>
            <a:endParaRPr lang="en-AU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eaLnBrk="0" hangingPunct="0"/>
            <a:endParaRPr lang="en-AU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eaLnBrk="0" hangingPunct="0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606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NZ" sz="1200" baseline="0" dirty="0" smtClean="0"/>
              <a:t> </a:t>
            </a:r>
            <a:endParaRPr lang="en-NZ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456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65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896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0FF1-DBD5-42CC-8707-D782DA53466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744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286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6529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551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73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232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813" y="9909175"/>
            <a:ext cx="3402012" cy="569913"/>
          </a:xfrm>
          <a:prstGeom prst="rect">
            <a:avLst/>
          </a:prstGeom>
        </p:spPr>
        <p:txBody>
          <a:bodyPr/>
          <a:lstStyle/>
          <a:p>
            <a:fld id="{48869223-1A6D-42BE-A712-9BADD23AD430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563" y="9909175"/>
            <a:ext cx="5102225" cy="569913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7525" y="9909175"/>
            <a:ext cx="3402013" cy="569913"/>
          </a:xfrm>
          <a:prstGeom prst="rect">
            <a:avLst/>
          </a:prstGeom>
        </p:spPr>
        <p:txBody>
          <a:bodyPr/>
          <a:lstStyle/>
          <a:p>
            <a:fld id="{211D82F0-88C4-4E7C-92AC-C00DB9D3ABA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561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813" y="9909175"/>
            <a:ext cx="3402012" cy="569913"/>
          </a:xfrm>
          <a:prstGeom prst="rect">
            <a:avLst/>
          </a:prstGeom>
        </p:spPr>
        <p:txBody>
          <a:bodyPr/>
          <a:lstStyle/>
          <a:p>
            <a:fld id="{48869223-1A6D-42BE-A712-9BADD23AD430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563" y="9909175"/>
            <a:ext cx="5102225" cy="569913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7525" y="9909175"/>
            <a:ext cx="3402013" cy="569913"/>
          </a:xfrm>
          <a:prstGeom prst="rect">
            <a:avLst/>
          </a:prstGeom>
        </p:spPr>
        <p:txBody>
          <a:bodyPr/>
          <a:lstStyle/>
          <a:p>
            <a:fld id="{211D82F0-88C4-4E7C-92AC-C00DB9D3ABA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286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813" y="9909175"/>
            <a:ext cx="3402012" cy="569913"/>
          </a:xfrm>
          <a:prstGeom prst="rect">
            <a:avLst/>
          </a:prstGeom>
        </p:spPr>
        <p:txBody>
          <a:bodyPr/>
          <a:lstStyle/>
          <a:p>
            <a:fld id="{48869223-1A6D-42BE-A712-9BADD23AD430}" type="datetimeFigureOut">
              <a:rPr lang="en-NZ" smtClean="0"/>
              <a:t>17/09/2018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563" y="9909175"/>
            <a:ext cx="5102225" cy="569913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7525" y="9909175"/>
            <a:ext cx="3402013" cy="569913"/>
          </a:xfrm>
          <a:prstGeom prst="rect">
            <a:avLst/>
          </a:prstGeom>
        </p:spPr>
        <p:txBody>
          <a:bodyPr/>
          <a:lstStyle/>
          <a:p>
            <a:fld id="{211D82F0-88C4-4E7C-92AC-C00DB9D3ABA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14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88998-64F7-7C43-8285-3CE1241F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38778B-9229-754C-AD50-3F33C0094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F45709-67A7-674B-B5B1-D928CDA6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5CA0-4115-7C46-8A22-610FE61F3FE7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DD6016-5848-3540-9F46-2FB81E3C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2F2045-CD73-7F41-9C5C-C995FE1B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B0A-8A09-494D-BB61-8084BF9F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569913"/>
            <a:ext cx="13039725" cy="20653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813" y="2846388"/>
            <a:ext cx="13039725" cy="678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6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569913"/>
            <a:ext cx="13039725" cy="20653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00" y="2620963"/>
            <a:ext cx="6396038" cy="1284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00" y="3905250"/>
            <a:ext cx="6396038" cy="5745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925" y="2620963"/>
            <a:ext cx="6426200" cy="1284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925" y="3905250"/>
            <a:ext cx="6426200" cy="5745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24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569913"/>
            <a:ext cx="13039725" cy="20653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01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60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433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788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852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749425"/>
            <a:ext cx="11339512" cy="3722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13" y="5614988"/>
            <a:ext cx="11339512" cy="258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43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6" cy="1069374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22545" y="3356840"/>
            <a:ext cx="1115310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3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6" cy="1069374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85622" y="721216"/>
            <a:ext cx="11874321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498472"/>
            <a:ext cx="13040439" cy="619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33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7" cy="1069374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85622" y="721216"/>
            <a:ext cx="11874321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498472"/>
            <a:ext cx="13040439" cy="619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563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6" cy="1069374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39456" y="1639088"/>
            <a:ext cx="11874321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39456" y="3065928"/>
            <a:ext cx="13040439" cy="562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018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6" cy="1069373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191863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9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6" cy="1069373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554934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6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6" cy="1069373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218757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5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5" cy="1069373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554934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5" cy="1069373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218757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5" cy="1069373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554934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7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" y="0"/>
            <a:ext cx="15119995" cy="1069373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218757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" y="0"/>
            <a:ext cx="15119993" cy="1069373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3429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2445B6-61E3-4F94-A9CA-A2F7598A55F4}" type="datetimeFigureOut">
              <a:rPr lang="en-NZ" smtClean="0"/>
              <a:pPr/>
              <a:t>17/09/2018</a:t>
            </a:fld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048" y="10115793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8B01C9-1631-4A4E-9C6F-20539DBACCA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3429" y="1554934"/>
            <a:ext cx="13736514" cy="12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sessment.tki.org.nz/Assessment-and-reporting-guide/School-stories-a-variety-of-approaches-to-assess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7" y="3813772"/>
            <a:ext cx="13860378" cy="2065337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Curriculum, Progress and Achievement</a:t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US" sz="3100" dirty="0" smtClean="0"/>
              <a:t>#</a:t>
            </a:r>
            <a:r>
              <a:rPr lang="en-US" sz="3100" dirty="0" err="1" smtClean="0"/>
              <a:t>LearnerProgress</a:t>
            </a:r>
            <a:endParaRPr lang="en-NZ" sz="3100" dirty="0"/>
          </a:p>
        </p:txBody>
      </p:sp>
    </p:spTree>
    <p:extLst>
      <p:ext uri="{BB962C8B-B14F-4D97-AF65-F5344CB8AC3E}">
        <p14:creationId xmlns:p14="http://schemas.microsoft.com/office/powerpoint/2010/main" val="25665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9639" y="1239974"/>
            <a:ext cx="12981660" cy="10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 smtClean="0"/>
              <a:t>Guidance and support for schools and kura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65892" y="2413000"/>
            <a:ext cx="12160586" cy="6314239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en-US" sz="3700" b="1" dirty="0"/>
              <a:t>Updated guidance – published 1 June 2018:</a:t>
            </a:r>
          </a:p>
          <a:p>
            <a:pPr marL="457200" indent="-457200" algn="l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700" dirty="0"/>
              <a:t>Guidance for schools using </a:t>
            </a:r>
            <a:r>
              <a:rPr lang="en-NZ" sz="3700" i="1" dirty="0"/>
              <a:t>The New Zealand Curriculum</a:t>
            </a:r>
            <a:r>
              <a:rPr lang="en-NZ" sz="3700" dirty="0"/>
              <a:t> is based on stories from eight schools that illustrate a range of approaches and methods. </a:t>
            </a:r>
          </a:p>
          <a:p>
            <a:pPr marL="457200" indent="-457200" algn="l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700" dirty="0"/>
              <a:t>For kura and Māori medium settings working with </a:t>
            </a:r>
            <a:r>
              <a:rPr lang="en-NZ" sz="3700" i="1" dirty="0"/>
              <a:t>Te Marautanga o Aotearoa</a:t>
            </a:r>
            <a:r>
              <a:rPr lang="en-NZ" sz="3700" dirty="0"/>
              <a:t>, we are continuing to provide guidance on how to use Te Waharoa Ararau to support the collation of student progress and achievement information for reporting</a:t>
            </a:r>
            <a:r>
              <a:rPr lang="en-NZ" sz="3700" dirty="0" smtClean="0"/>
              <a:t>.</a:t>
            </a:r>
          </a:p>
          <a:p>
            <a:pPr algn="l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3700" dirty="0"/>
              <a:t>Link: </a:t>
            </a:r>
            <a:r>
              <a:rPr lang="en-NZ" sz="3700" dirty="0">
                <a:hlinkClick r:id="rId3"/>
              </a:rPr>
              <a:t>http://</a:t>
            </a:r>
            <a:r>
              <a:rPr lang="en-NZ" sz="3700" dirty="0" smtClean="0">
                <a:hlinkClick r:id="rId3"/>
              </a:rPr>
              <a:t>assessment.tki.org.nz/Assessment-and-reporting-guide/School-stories-a-variety-of-approaches-to-assessment</a:t>
            </a:r>
            <a:r>
              <a:rPr lang="en-NZ" sz="3700" dirty="0" smtClean="0"/>
              <a:t> </a:t>
            </a:r>
            <a:endParaRPr lang="en-US" sz="3700" dirty="0"/>
          </a:p>
          <a:p>
            <a:pPr algn="l" fontAlgn="base"/>
            <a:endParaRPr lang="en-US" sz="3700" b="1" dirty="0" smtClean="0"/>
          </a:p>
          <a:p>
            <a:pPr algn="l" fontAlgn="base"/>
            <a:r>
              <a:rPr lang="en-US" sz="3700" b="1" dirty="0" smtClean="0"/>
              <a:t>Progress tools:</a:t>
            </a:r>
          </a:p>
          <a:p>
            <a:pPr marL="457200" indent="-457200" algn="l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dirty="0" smtClean="0"/>
              <a:t>Enhancements to the Progress and Consistency Tool, and </a:t>
            </a:r>
            <a:r>
              <a:rPr lang="en-NZ" sz="3700" dirty="0"/>
              <a:t>Te Waharoa Ararau </a:t>
            </a:r>
            <a:r>
              <a:rPr lang="en-NZ" sz="3700" dirty="0" smtClean="0"/>
              <a:t>went live on 28 May to align with the curriculum levels 1 to 5 for Years 1 to 10.</a:t>
            </a:r>
          </a:p>
          <a:p>
            <a:pPr marL="457200" indent="-457200" algn="l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700" dirty="0" smtClean="0"/>
              <a:t>We are currently re-positioning the LPF and PaCT to clearly articulate their purpose and benefits.</a:t>
            </a:r>
          </a:p>
          <a:p>
            <a:pPr marL="457200" indent="-457200" algn="l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700" dirty="0" smtClean="0"/>
              <a:t>We will continue to enhance the tools to provide richer views of progress that can be easily understood.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D9EEBD6-2D6A-A942-84D5-544535F1E313}"/>
              </a:ext>
            </a:extLst>
          </p:cNvPr>
          <p:cNvSpPr/>
          <p:nvPr/>
        </p:nvSpPr>
        <p:spPr>
          <a:xfrm>
            <a:off x="7646623" y="4172142"/>
            <a:ext cx="6433642" cy="15267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709554C-6A34-DF45-AB79-31CA5DD485B7}"/>
              </a:ext>
            </a:extLst>
          </p:cNvPr>
          <p:cNvSpPr/>
          <p:nvPr/>
        </p:nvSpPr>
        <p:spPr>
          <a:xfrm>
            <a:off x="1181854" y="4205496"/>
            <a:ext cx="5260274" cy="14933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594E07-AA48-6347-8AC3-F751F5DC5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854" y="914399"/>
            <a:ext cx="11339513" cy="3024911"/>
          </a:xfrm>
        </p:spPr>
        <p:txBody>
          <a:bodyPr>
            <a:noAutofit/>
          </a:bodyPr>
          <a:lstStyle/>
          <a:p>
            <a:pPr algn="l"/>
            <a:r>
              <a:rPr lang="en-US" sz="8929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Curriculum</a:t>
            </a:r>
            <a:r>
              <a:rPr lang="en-US" sz="8929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8929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929" b="1" dirty="0">
                <a:latin typeface="Calibri" panose="020F0502020204030204" pitchFamily="34" charset="0"/>
                <a:cs typeface="Calibri" panose="020F0502020204030204" pitchFamily="34" charset="0"/>
              </a:rPr>
              <a:t>Progress </a:t>
            </a:r>
            <a:r>
              <a:rPr lang="en-US" sz="8929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Tools?</a:t>
            </a:r>
            <a:endParaRPr lang="en-US" sz="8929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8235D4-C4FD-8044-81F6-911859CAB747}"/>
              </a:ext>
            </a:extLst>
          </p:cNvPr>
          <p:cNvSpPr txBox="1"/>
          <p:nvPr/>
        </p:nvSpPr>
        <p:spPr>
          <a:xfrm>
            <a:off x="1307849" y="4371694"/>
            <a:ext cx="5543762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Learning Progression Frameworks </a:t>
            </a:r>
            <a:r>
              <a:rPr lang="en-US" sz="3472" dirty="0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(LPF)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BEDBB7-C781-514B-BD8E-F066C2D8D931}"/>
              </a:ext>
            </a:extLst>
          </p:cNvPr>
          <p:cNvSpPr txBox="1"/>
          <p:nvPr/>
        </p:nvSpPr>
        <p:spPr>
          <a:xfrm>
            <a:off x="8091563" y="4371694"/>
            <a:ext cx="5543762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Progress and</a:t>
            </a:r>
            <a:b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Consistency Tool </a:t>
            </a:r>
            <a:r>
              <a:rPr lang="en-US" sz="3472" dirty="0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(</a:t>
            </a:r>
            <a:r>
              <a:rPr lang="en-US" sz="3472" dirty="0" err="1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PaCT</a:t>
            </a:r>
            <a:r>
              <a:rPr lang="en-US" sz="3472" dirty="0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1FC01A8-9BED-ED40-B200-ECBAB66F7F95}"/>
              </a:ext>
            </a:extLst>
          </p:cNvPr>
          <p:cNvCxnSpPr/>
          <p:nvPr/>
        </p:nvCxnSpPr>
        <p:spPr>
          <a:xfrm>
            <a:off x="1183164" y="8149285"/>
            <a:ext cx="128350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709554C-6A34-DF45-AB79-31CA5DD485B7}"/>
              </a:ext>
            </a:extLst>
          </p:cNvPr>
          <p:cNvSpPr/>
          <p:nvPr/>
        </p:nvSpPr>
        <p:spPr>
          <a:xfrm>
            <a:off x="1139845" y="5884738"/>
            <a:ext cx="5302283" cy="15214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BEDBB7-C781-514B-BD8E-F066C2D8D931}"/>
              </a:ext>
            </a:extLst>
          </p:cNvPr>
          <p:cNvSpPr txBox="1"/>
          <p:nvPr/>
        </p:nvSpPr>
        <p:spPr>
          <a:xfrm>
            <a:off x="2346387" y="6346237"/>
            <a:ext cx="3797417" cy="63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Te Waharoa Ararau</a:t>
            </a:r>
            <a:endParaRPr lang="en-US" sz="3472" dirty="0">
              <a:solidFill>
                <a:schemeClr val="bg1"/>
              </a:solidFill>
              <a:latin typeface="Calibri Light" panose="020F0302020204030204" pitchFamily="34" charset="0"/>
              <a:ea typeface="Helvetica Neue Light" panose="020004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AD9EEBD6-2D6A-A942-84D5-544535F1E313}"/>
              </a:ext>
            </a:extLst>
          </p:cNvPr>
          <p:cNvSpPr/>
          <p:nvPr/>
        </p:nvSpPr>
        <p:spPr>
          <a:xfrm>
            <a:off x="7646623" y="5912882"/>
            <a:ext cx="6433642" cy="14933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8235D4-C4FD-8044-81F6-911859CAB747}"/>
              </a:ext>
            </a:extLst>
          </p:cNvPr>
          <p:cNvSpPr txBox="1"/>
          <p:nvPr/>
        </p:nvSpPr>
        <p:spPr>
          <a:xfrm>
            <a:off x="8091563" y="6346237"/>
            <a:ext cx="5543762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He Ara Ako i te Reo Matatini</a:t>
            </a:r>
            <a:endParaRPr lang="en-US" sz="3472" dirty="0">
              <a:solidFill>
                <a:schemeClr val="bg1"/>
              </a:solidFill>
              <a:latin typeface="Calibri Light" panose="020F0302020204030204" pitchFamily="34" charset="0"/>
              <a:ea typeface="Helvetica Neue Light" panose="02000403000000020004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D9EEBD6-2D6A-A942-84D5-544535F1E313}"/>
              </a:ext>
            </a:extLst>
          </p:cNvPr>
          <p:cNvSpPr/>
          <p:nvPr/>
        </p:nvSpPr>
        <p:spPr>
          <a:xfrm>
            <a:off x="7646623" y="5912882"/>
            <a:ext cx="6433642" cy="14933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709554C-6A34-DF45-AB79-31CA5DD485B7}"/>
              </a:ext>
            </a:extLst>
          </p:cNvPr>
          <p:cNvSpPr/>
          <p:nvPr/>
        </p:nvSpPr>
        <p:spPr>
          <a:xfrm>
            <a:off x="1229101" y="5912882"/>
            <a:ext cx="6031991" cy="14933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8235D4-C4FD-8044-81F6-911859CAB747}"/>
              </a:ext>
            </a:extLst>
          </p:cNvPr>
          <p:cNvSpPr txBox="1"/>
          <p:nvPr/>
        </p:nvSpPr>
        <p:spPr>
          <a:xfrm>
            <a:off x="8091563" y="6346237"/>
            <a:ext cx="5543762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He Ara Ako i te Reo Matatini</a:t>
            </a:r>
            <a:endParaRPr lang="en-US" sz="3472" dirty="0">
              <a:solidFill>
                <a:schemeClr val="bg1"/>
              </a:solidFill>
              <a:latin typeface="Calibri Light" panose="020F0302020204030204" pitchFamily="34" charset="0"/>
              <a:ea typeface="Helvetica Neue Light" panose="020004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BEDBB7-C781-514B-BD8E-F066C2D8D931}"/>
              </a:ext>
            </a:extLst>
          </p:cNvPr>
          <p:cNvSpPr txBox="1"/>
          <p:nvPr/>
        </p:nvSpPr>
        <p:spPr>
          <a:xfrm>
            <a:off x="2346387" y="6346237"/>
            <a:ext cx="3797417" cy="63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Te Waharoa Ararau</a:t>
            </a:r>
            <a:endParaRPr lang="en-US" sz="3472" dirty="0">
              <a:solidFill>
                <a:schemeClr val="bg1"/>
              </a:solidFill>
              <a:latin typeface="Calibri Light" panose="020F0302020204030204" pitchFamily="34" charset="0"/>
              <a:ea typeface="Helvetica Neue Light" panose="02000403000000020004" pitchFamily="2" charset="0"/>
              <a:cs typeface="Calibri Light" panose="020F03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E562B6D-D578-8A4E-8ACD-CA71723A7F1A}"/>
              </a:ext>
            </a:extLst>
          </p:cNvPr>
          <p:cNvCxnSpPr/>
          <p:nvPr/>
        </p:nvCxnSpPr>
        <p:spPr>
          <a:xfrm>
            <a:off x="1229102" y="5456151"/>
            <a:ext cx="128350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1FC01A8-9BED-ED40-B200-ECBAB66F7F95}"/>
              </a:ext>
            </a:extLst>
          </p:cNvPr>
          <p:cNvCxnSpPr/>
          <p:nvPr/>
        </p:nvCxnSpPr>
        <p:spPr>
          <a:xfrm>
            <a:off x="1183164" y="8149285"/>
            <a:ext cx="128350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6594E07-AA48-6347-8AC3-F751F5DC52E0}"/>
              </a:ext>
            </a:extLst>
          </p:cNvPr>
          <p:cNvSpPr txBox="1">
            <a:spLocks/>
          </p:cNvSpPr>
          <p:nvPr/>
        </p:nvSpPr>
        <p:spPr>
          <a:xfrm>
            <a:off x="1183164" y="1265486"/>
            <a:ext cx="13289601" cy="2893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929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 Marautanga o Aotearoa</a:t>
            </a:r>
            <a:br>
              <a:rPr lang="en-US" sz="8929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929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Progress Tools</a:t>
            </a:r>
            <a:endParaRPr lang="en-US" sz="8929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93" y="943301"/>
            <a:ext cx="12801237" cy="1210615"/>
          </a:xfrm>
        </p:spPr>
        <p:txBody>
          <a:bodyPr/>
          <a:lstStyle/>
          <a:p>
            <a:r>
              <a:rPr lang="mi-NZ" b="1" dirty="0"/>
              <a:t>Te Waharoa Ararau</a:t>
            </a:r>
            <a:endParaRPr lang="en-NZ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828" y="1057457"/>
            <a:ext cx="3260834" cy="98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57" y="2638134"/>
            <a:ext cx="6581805" cy="6427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582613" y="2119086"/>
            <a:ext cx="6164262" cy="7082971"/>
          </a:xfrm>
        </p:spPr>
        <p:txBody>
          <a:bodyPr>
            <a:normAutofit lnSpcReduction="10000"/>
          </a:bodyPr>
          <a:lstStyle/>
          <a:p>
            <a:r>
              <a:rPr lang="en-NZ" sz="2400" dirty="0" smtClean="0"/>
              <a:t>OTJs can be entered up to </a:t>
            </a:r>
            <a:r>
              <a:rPr lang="en-NZ" sz="2400" i="1" dirty="0" smtClean="0"/>
              <a:t>TMoA</a:t>
            </a:r>
            <a:r>
              <a:rPr lang="en-NZ" sz="2400" dirty="0" smtClean="0"/>
              <a:t> level 5</a:t>
            </a:r>
          </a:p>
          <a:p>
            <a:endParaRPr lang="en-NZ" sz="2400" dirty="0" smtClean="0"/>
          </a:p>
          <a:p>
            <a:r>
              <a:rPr lang="en-NZ" sz="2400" dirty="0" smtClean="0"/>
              <a:t>Each curriculum level</a:t>
            </a:r>
          </a:p>
          <a:p>
            <a:pPr marL="0" indent="0">
              <a:buNone/>
            </a:pPr>
            <a:r>
              <a:rPr lang="en-NZ" sz="2400" dirty="0" smtClean="0"/>
              <a:t>   identifiable by colour code</a:t>
            </a:r>
          </a:p>
          <a:p>
            <a:pPr marL="0" indent="0">
              <a:buNone/>
            </a:pPr>
            <a:endParaRPr lang="mi-NZ" sz="2400" dirty="0" smtClean="0"/>
          </a:p>
          <a:p>
            <a:pPr marL="0" indent="0">
              <a:buNone/>
            </a:pPr>
            <a:endParaRPr lang="mi-NZ" sz="2400" dirty="0" smtClean="0"/>
          </a:p>
          <a:p>
            <a:pPr marL="0" indent="0">
              <a:buNone/>
            </a:pPr>
            <a:endParaRPr lang="en-NZ" sz="2400" dirty="0" smtClean="0"/>
          </a:p>
          <a:p>
            <a:r>
              <a:rPr lang="en-NZ" sz="2400" dirty="0" smtClean="0"/>
              <a:t>Measures are unchanged</a:t>
            </a:r>
          </a:p>
          <a:p>
            <a:r>
              <a:rPr lang="en-NZ" sz="2400" dirty="0" smtClean="0"/>
              <a:t> – </a:t>
            </a:r>
            <a:r>
              <a:rPr lang="en-NZ" sz="2400" i="1" dirty="0" smtClean="0"/>
              <a:t>TMoA</a:t>
            </a:r>
            <a:r>
              <a:rPr lang="en-NZ" sz="2400" dirty="0" smtClean="0"/>
              <a:t> levels and sub-levels</a:t>
            </a:r>
          </a:p>
          <a:p>
            <a:endParaRPr lang="mi-NZ" sz="2400" dirty="0"/>
          </a:p>
          <a:p>
            <a:endParaRPr lang="mi-NZ" sz="2400" dirty="0" smtClean="0"/>
          </a:p>
          <a:p>
            <a:endParaRPr lang="mi-NZ" sz="2400" dirty="0"/>
          </a:p>
          <a:p>
            <a:endParaRPr lang="en-NZ" sz="2400" dirty="0" smtClean="0"/>
          </a:p>
          <a:p>
            <a:r>
              <a:rPr lang="en-NZ" sz="2400" dirty="0" smtClean="0"/>
              <a:t>Latest OTJs report can be viewed in TMoA and</a:t>
            </a:r>
          </a:p>
          <a:p>
            <a:pPr>
              <a:buNone/>
            </a:pPr>
            <a:r>
              <a:rPr lang="en-NZ" sz="2400" dirty="0" smtClean="0"/>
              <a:t>   NWRM format, but only printable in NWRM format</a:t>
            </a:r>
          </a:p>
          <a:p>
            <a:endParaRPr lang="en-NZ" sz="2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498" y="5852097"/>
            <a:ext cx="2530059" cy="1450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202" y="2465659"/>
            <a:ext cx="1714170" cy="248103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733143" y="2281868"/>
            <a:ext cx="2934338" cy="2536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6" y="921009"/>
            <a:ext cx="12801237" cy="1210615"/>
          </a:xfrm>
        </p:spPr>
        <p:txBody>
          <a:bodyPr/>
          <a:lstStyle/>
          <a:p>
            <a:r>
              <a:rPr lang="mi-NZ" b="1" dirty="0" smtClean="0"/>
              <a:t>Information for Kura and classroom level reporting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5" y="2131625"/>
            <a:ext cx="6342874" cy="7009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15" y="2131624"/>
            <a:ext cx="6104578" cy="70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502" y="900901"/>
            <a:ext cx="6570921" cy="1680122"/>
          </a:xfrm>
        </p:spPr>
        <p:txBody>
          <a:bodyPr>
            <a:normAutofit/>
          </a:bodyPr>
          <a:lstStyle/>
          <a:p>
            <a:r>
              <a:rPr lang="mi-NZ" b="1" dirty="0" smtClean="0"/>
              <a:t>He Ara Ako i te Reo Matatini</a:t>
            </a:r>
            <a:br>
              <a:rPr lang="mi-NZ" b="1" dirty="0" smtClean="0"/>
            </a:br>
            <a:r>
              <a:rPr lang="mi-NZ" sz="3200" b="1" dirty="0" smtClean="0"/>
              <a:t>(Literacy Learning Progressions)</a:t>
            </a:r>
            <a:endParaRPr lang="en-NZ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0502" y="2581022"/>
            <a:ext cx="5859384" cy="638376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4B3A9BF-CCF7-C644-AB88-28A8DC2D6372}"/>
              </a:ext>
            </a:extLst>
          </p:cNvPr>
          <p:cNvSpPr txBox="1">
            <a:spLocks/>
          </p:cNvSpPr>
          <p:nvPr/>
        </p:nvSpPr>
        <p:spPr>
          <a:xfrm>
            <a:off x="536691" y="968191"/>
            <a:ext cx="6677246" cy="8026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64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Literacy learning progressions for pānui and tuhituhi to support kaiako planning and delivery of effective pānui and tuhituhi programmes</a:t>
            </a:r>
          </a:p>
          <a:p>
            <a:pPr>
              <a:lnSpc>
                <a:spcPts val="4464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Identifies and describes key reo matatini skills, strategies and knowledge ākonga require to meet the pānui and tuhituhi demands of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 Marautanga o Aotearoa,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while the Marau ā-Kura provides the context for learning</a:t>
            </a:r>
          </a:p>
          <a:p>
            <a:pPr>
              <a:lnSpc>
                <a:spcPts val="4464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Presented as learning indicators that are developmental in nature, supporting ākonga to build on prior learning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0B51B648-F8AC-BC48-9A5A-1B9E685E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74" y="843217"/>
            <a:ext cx="3627070" cy="1210615"/>
          </a:xfrm>
        </p:spPr>
        <p:txBody>
          <a:bodyPr/>
          <a:lstStyle/>
          <a:p>
            <a:r>
              <a:rPr lang="en-US" b="1" dirty="0" smtClean="0"/>
              <a:t>2018 - 2020</a:t>
            </a:r>
            <a:endParaRPr lang="en-US" b="1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0914" y="1788722"/>
            <a:ext cx="6980063" cy="6857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dirty="0" smtClean="0"/>
              <a:t>Anga Tupuranga</a:t>
            </a:r>
          </a:p>
          <a:p>
            <a:pPr lvl="1"/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 of Anga Tupuranga as a stand alone online tool</a:t>
            </a:r>
          </a:p>
          <a:p>
            <a:pPr lvl="2"/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Pāngarau; and </a:t>
            </a:r>
          </a:p>
          <a:p>
            <a:pPr lvl="2"/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 Reo Matatini </a:t>
            </a:r>
          </a:p>
          <a:p>
            <a:pPr lvl="3"/>
            <a:r>
              <a:rPr lang="en-N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Kōrero – Oral language</a:t>
            </a:r>
          </a:p>
          <a:p>
            <a:pPr lvl="3"/>
            <a:r>
              <a:rPr lang="en-N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Pānui - Reading</a:t>
            </a:r>
          </a:p>
          <a:p>
            <a:pPr lvl="3"/>
            <a:r>
              <a:rPr lang="en-N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Tuhituhi – Writing</a:t>
            </a:r>
          </a:p>
          <a:p>
            <a:pPr lvl="1"/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integrate calibrated Anga Tupuranga into TWA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63297" y="2649475"/>
            <a:ext cx="6722274" cy="5136431"/>
            <a:chOff x="7506123" y="2454086"/>
            <a:chExt cx="5050465" cy="3019646"/>
          </a:xfrm>
          <a:solidFill>
            <a:schemeClr val="accent5">
              <a:lumMod val="75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7506123" y="2454086"/>
              <a:ext cx="5050465" cy="301964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NZ" b="1" dirty="0" smtClean="0">
                  <a:solidFill>
                    <a:schemeClr val="bg1"/>
                  </a:solidFill>
                </a:rPr>
                <a:t>Anga Tupuranga Pāngarau (Draft)</a:t>
              </a:r>
              <a:endParaRPr lang="en-NZ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24394" b="39631"/>
            <a:stretch>
              <a:fillRect/>
            </a:stretch>
          </p:blipFill>
          <p:spPr bwMode="auto">
            <a:xfrm>
              <a:off x="7717595" y="2913321"/>
              <a:ext cx="4627522" cy="23798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582074" y="6349567"/>
            <a:ext cx="6980063" cy="2562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TWA reporting</a:t>
            </a:r>
          </a:p>
          <a:p>
            <a:pPr lvl="1"/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to incorporate learnings about progress and achievement in kura to refresh reports for 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ākonga, whānau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kāhui 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ako, targeted initiatives, 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governance and 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planning.</a:t>
            </a:r>
            <a:endParaRPr lang="en-NZ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D9EEBD6-2D6A-A942-84D5-544535F1E313}"/>
              </a:ext>
            </a:extLst>
          </p:cNvPr>
          <p:cNvSpPr/>
          <p:nvPr/>
        </p:nvSpPr>
        <p:spPr>
          <a:xfrm>
            <a:off x="7261093" y="5912882"/>
            <a:ext cx="5260274" cy="14933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709554C-6A34-DF45-AB79-31CA5DD485B7}"/>
              </a:ext>
            </a:extLst>
          </p:cNvPr>
          <p:cNvSpPr/>
          <p:nvPr/>
        </p:nvSpPr>
        <p:spPr>
          <a:xfrm>
            <a:off x="1229102" y="5912882"/>
            <a:ext cx="5260274" cy="14933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594E07-AA48-6347-8AC3-F751F5DC5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102" y="4098327"/>
            <a:ext cx="11339513" cy="1049298"/>
          </a:xfrm>
        </p:spPr>
        <p:txBody>
          <a:bodyPr>
            <a:noAutofit/>
          </a:bodyPr>
          <a:lstStyle/>
          <a:p>
            <a:pPr algn="l"/>
            <a:r>
              <a:rPr lang="en-US" sz="8929" b="1" dirty="0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br>
              <a:rPr lang="en-US" sz="8929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929" b="1" dirty="0">
                <a:latin typeface="Calibri" panose="020F0502020204030204" pitchFamily="34" charset="0"/>
                <a:cs typeface="Calibri" panose="020F0502020204030204" pitchFamily="34" charset="0"/>
              </a:rPr>
              <a:t>Progress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8235D4-C4FD-8044-81F6-911859CAB747}"/>
              </a:ext>
            </a:extLst>
          </p:cNvPr>
          <p:cNvSpPr txBox="1"/>
          <p:nvPr/>
        </p:nvSpPr>
        <p:spPr>
          <a:xfrm>
            <a:off x="1402999" y="6070375"/>
            <a:ext cx="5543762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Learning Progression Frameworks </a:t>
            </a:r>
            <a:r>
              <a:rPr lang="en-US" sz="3472" dirty="0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(LPF)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BEDBB7-C781-514B-BD8E-F066C2D8D931}"/>
              </a:ext>
            </a:extLst>
          </p:cNvPr>
          <p:cNvSpPr txBox="1"/>
          <p:nvPr/>
        </p:nvSpPr>
        <p:spPr>
          <a:xfrm>
            <a:off x="7450739" y="6070376"/>
            <a:ext cx="5543762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Progress and</a:t>
            </a:r>
            <a:b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3472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Consistency Tool </a:t>
            </a:r>
            <a:r>
              <a:rPr lang="en-US" sz="3472" dirty="0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(</a:t>
            </a:r>
            <a:r>
              <a:rPr lang="en-US" sz="3472" dirty="0" err="1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PaCT</a:t>
            </a:r>
            <a:r>
              <a:rPr lang="en-US" sz="3472" dirty="0">
                <a:solidFill>
                  <a:schemeClr val="bg1"/>
                </a:solidFill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E562B6D-D578-8A4E-8ACD-CA71723A7F1A}"/>
              </a:ext>
            </a:extLst>
          </p:cNvPr>
          <p:cNvCxnSpPr/>
          <p:nvPr/>
        </p:nvCxnSpPr>
        <p:spPr>
          <a:xfrm>
            <a:off x="1229102" y="5456151"/>
            <a:ext cx="128350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1FC01A8-9BED-ED40-B200-ECBAB66F7F95}"/>
              </a:ext>
            </a:extLst>
          </p:cNvPr>
          <p:cNvCxnSpPr/>
          <p:nvPr/>
        </p:nvCxnSpPr>
        <p:spPr>
          <a:xfrm>
            <a:off x="1183164" y="8149285"/>
            <a:ext cx="128350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5B0F669-0BC2-D141-9B8E-9AAFE53FEA10}"/>
              </a:ext>
            </a:extLst>
          </p:cNvPr>
          <p:cNvSpPr txBox="1">
            <a:spLocks/>
          </p:cNvSpPr>
          <p:nvPr/>
        </p:nvSpPr>
        <p:spPr>
          <a:xfrm>
            <a:off x="1039456" y="2963822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56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FB4544A-9444-1749-97D4-C0B7CDD2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1546383"/>
            <a:ext cx="13040439" cy="1643836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Learning Progressions Frameworks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037DE4-E0C0-6943-A025-86842F49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69" y="3714157"/>
            <a:ext cx="9837682" cy="451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3F1C5B-068D-B44C-81D0-F279EEC4E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94" y="3512866"/>
            <a:ext cx="6086547" cy="5024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07F86E-AEF5-CA4E-B8BE-FE311AE6A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00" y="3723647"/>
            <a:ext cx="10153751" cy="451935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05C45C8-C0BD-6E47-AF53-7DC76EB50806}"/>
              </a:ext>
            </a:extLst>
          </p:cNvPr>
          <p:cNvSpPr/>
          <p:nvPr/>
        </p:nvSpPr>
        <p:spPr>
          <a:xfrm>
            <a:off x="4197923" y="5175113"/>
            <a:ext cx="582725" cy="1947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xmlns="" id="{31D01DDC-5585-634C-8F7B-1767953BC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0309" y="3454604"/>
            <a:ext cx="13040439" cy="5032979"/>
          </a:xfrm>
        </p:spPr>
      </p:pic>
    </p:spTree>
    <p:extLst>
      <p:ext uri="{BB962C8B-B14F-4D97-AF65-F5344CB8AC3E}">
        <p14:creationId xmlns:p14="http://schemas.microsoft.com/office/powerpoint/2010/main" val="27658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F2898F-3A4D-2E4D-9EE4-015C1A9B7398}"/>
              </a:ext>
            </a:extLst>
          </p:cNvPr>
          <p:cNvSpPr txBox="1">
            <a:spLocks/>
          </p:cNvSpPr>
          <p:nvPr/>
        </p:nvSpPr>
        <p:spPr>
          <a:xfrm>
            <a:off x="1039456" y="1546383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56" b="1" dirty="0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</a:p>
          <a:p>
            <a:r>
              <a:rPr lang="en-US" sz="5456" b="1" dirty="0">
                <a:latin typeface="Calibri" panose="020F0502020204030204" pitchFamily="34" charset="0"/>
                <a:cs typeface="Calibri" panose="020F0502020204030204" pitchFamily="34" charset="0"/>
              </a:rPr>
              <a:t>progress tools</a:t>
            </a:r>
            <a:endParaRPr lang="en-US" sz="5456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ED0026-5626-1941-AB15-B4E650E6A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94" y="1546381"/>
            <a:ext cx="7778853" cy="761086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3AB9542-A829-384B-BDF2-7CC59D77BD3B}"/>
              </a:ext>
            </a:extLst>
          </p:cNvPr>
          <p:cNvSpPr/>
          <p:nvPr/>
        </p:nvSpPr>
        <p:spPr>
          <a:xfrm>
            <a:off x="1630194" y="3723726"/>
            <a:ext cx="4079075" cy="1354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813193B-6623-7A48-BEC0-ABD91DF34DE0}"/>
              </a:ext>
            </a:extLst>
          </p:cNvPr>
          <p:cNvSpPr/>
          <p:nvPr/>
        </p:nvSpPr>
        <p:spPr>
          <a:xfrm>
            <a:off x="6637494" y="4007214"/>
            <a:ext cx="7778853" cy="5150027"/>
          </a:xfrm>
          <a:prstGeom prst="rect">
            <a:avLst/>
          </a:prstGeom>
          <a:solidFill>
            <a:srgbClr val="EFEFE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>
              <a:solidFill>
                <a:srgbClr val="7030A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794ECBE-B924-6B44-90A1-3FBDD11DA7AE}"/>
              </a:ext>
            </a:extLst>
          </p:cNvPr>
          <p:cNvCxnSpPr/>
          <p:nvPr/>
        </p:nvCxnSpPr>
        <p:spPr>
          <a:xfrm flipV="1">
            <a:off x="5709269" y="2368300"/>
            <a:ext cx="1355426" cy="1355426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0B3DB5F-6D83-DA41-9B16-10D5ED865AE3}"/>
              </a:ext>
            </a:extLst>
          </p:cNvPr>
          <p:cNvSpPr txBox="1"/>
          <p:nvPr/>
        </p:nvSpPr>
        <p:spPr>
          <a:xfrm>
            <a:off x="1988003" y="3894126"/>
            <a:ext cx="370094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6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Using the Curriculum Progress Tools</a:t>
            </a:r>
            <a:endParaRPr lang="en-US" sz="2976" dirty="0">
              <a:latin typeface="Calibri Light" panose="020F0302020204030204" pitchFamily="34" charset="0"/>
              <a:ea typeface="Helvetica Neue Light" panose="020004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58BE7BC2-915C-6F4C-A4AB-EC01647C52C0}"/>
              </a:ext>
            </a:extLst>
          </p:cNvPr>
          <p:cNvSpPr/>
          <p:nvPr/>
        </p:nvSpPr>
        <p:spPr>
          <a:xfrm>
            <a:off x="2782474" y="6070375"/>
            <a:ext cx="4714203" cy="1385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solidFill>
                <a:srgbClr val="7030A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2BB307C-E09B-4449-9BE8-D90F5BA1585D}"/>
              </a:ext>
            </a:extLst>
          </p:cNvPr>
          <p:cNvCxnSpPr>
            <a:cxnSpLocks/>
          </p:cNvCxnSpPr>
          <p:nvPr/>
        </p:nvCxnSpPr>
        <p:spPr>
          <a:xfrm flipV="1">
            <a:off x="6861550" y="4714949"/>
            <a:ext cx="2251585" cy="1355426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3B94328-6F75-8643-B261-7EBF8EF00704}"/>
              </a:ext>
            </a:extLst>
          </p:cNvPr>
          <p:cNvSpPr txBox="1"/>
          <p:nvPr/>
        </p:nvSpPr>
        <p:spPr>
          <a:xfrm>
            <a:off x="3140283" y="6263833"/>
            <a:ext cx="423040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6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Learning Progression Frameworks (LPF)</a:t>
            </a:r>
            <a:endParaRPr lang="en-US" sz="2976" dirty="0">
              <a:latin typeface="Calibri Light" panose="020F0302020204030204" pitchFamily="34" charset="0"/>
              <a:ea typeface="Helvetica Neue Light" panose="020004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422FF0C6-AE64-0840-BBBB-CC8691D274AB}"/>
              </a:ext>
            </a:extLst>
          </p:cNvPr>
          <p:cNvSpPr/>
          <p:nvPr/>
        </p:nvSpPr>
        <p:spPr>
          <a:xfrm>
            <a:off x="8510792" y="6070375"/>
            <a:ext cx="4714203" cy="1385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4616D8F-9CF1-DE4B-9375-5812A42323B6}"/>
              </a:ext>
            </a:extLst>
          </p:cNvPr>
          <p:cNvCxnSpPr>
            <a:cxnSpLocks/>
          </p:cNvCxnSpPr>
          <p:nvPr/>
        </p:nvCxnSpPr>
        <p:spPr>
          <a:xfrm flipH="1" flipV="1">
            <a:off x="11269337" y="4714949"/>
            <a:ext cx="1320531" cy="1355426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E432D7A-A7C4-4A4B-BC93-0C7A2324D418}"/>
              </a:ext>
            </a:extLst>
          </p:cNvPr>
          <p:cNvSpPr txBox="1"/>
          <p:nvPr/>
        </p:nvSpPr>
        <p:spPr>
          <a:xfrm>
            <a:off x="8868601" y="6263833"/>
            <a:ext cx="423040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6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Progress and Consistency Tool (</a:t>
            </a:r>
            <a:r>
              <a:rPr lang="en-US" sz="2976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PaCT</a:t>
            </a:r>
            <a:r>
              <a:rPr lang="en-US" sz="2976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)</a:t>
            </a:r>
            <a:endParaRPr lang="en-US" sz="2976" dirty="0">
              <a:latin typeface="Calibri Light" panose="020F0302020204030204" pitchFamily="34" charset="0"/>
              <a:ea typeface="Helvetica Neue Light" panose="02000403000000020004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639" y="1239974"/>
            <a:ext cx="12981660" cy="10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 smtClean="0"/>
              <a:t>Why this work?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9639" y="2711726"/>
            <a:ext cx="12716700" cy="6690691"/>
          </a:xfrm>
        </p:spPr>
        <p:txBody>
          <a:bodyPr>
            <a:noAutofit/>
          </a:bodyPr>
          <a:lstStyle/>
          <a:p>
            <a:pPr algn="l"/>
            <a:r>
              <a:rPr lang="en-NZ" sz="3200" dirty="0">
                <a:solidFill>
                  <a:schemeClr val="dk1"/>
                </a:solidFill>
              </a:rPr>
              <a:t>We need all leaders and teachers to understand the curriculum frameworks and translate this into their local curriculum design. </a:t>
            </a:r>
          </a:p>
          <a:p>
            <a:pPr algn="l"/>
            <a:r>
              <a:rPr lang="en-NZ" sz="3200" dirty="0">
                <a:solidFill>
                  <a:schemeClr val="dk1"/>
                </a:solidFill>
              </a:rPr>
              <a:t> </a:t>
            </a:r>
          </a:p>
          <a:p>
            <a:pPr algn="l"/>
            <a:r>
              <a:rPr lang="en-NZ" sz="3200" dirty="0">
                <a:solidFill>
                  <a:schemeClr val="dk1"/>
                </a:solidFill>
              </a:rPr>
              <a:t>We need all kura and school to have a local curriculum that is right for them.</a:t>
            </a:r>
          </a:p>
          <a:p>
            <a:pPr algn="l"/>
            <a:r>
              <a:rPr lang="en-NZ" sz="3200" dirty="0">
                <a:solidFill>
                  <a:schemeClr val="dk1"/>
                </a:solidFill>
              </a:rPr>
              <a:t> </a:t>
            </a:r>
          </a:p>
          <a:p>
            <a:pPr algn="l"/>
            <a:r>
              <a:rPr lang="en-NZ" sz="3200" dirty="0">
                <a:solidFill>
                  <a:schemeClr val="dk1"/>
                </a:solidFill>
              </a:rPr>
              <a:t>We need all children to access rich learning that </a:t>
            </a:r>
            <a:r>
              <a:rPr lang="en-NZ" sz="3200" dirty="0" smtClean="0">
                <a:solidFill>
                  <a:schemeClr val="dk1"/>
                </a:solidFill>
              </a:rPr>
              <a:t>is informed by </a:t>
            </a:r>
            <a:r>
              <a:rPr lang="en-NZ" sz="3200" dirty="0">
                <a:solidFill>
                  <a:schemeClr val="dk1"/>
                </a:solidFill>
              </a:rPr>
              <a:t>quality assessment, and quality </a:t>
            </a:r>
            <a:r>
              <a:rPr lang="en-NZ" sz="3200" dirty="0" smtClean="0">
                <a:solidFill>
                  <a:schemeClr val="dk1"/>
                </a:solidFill>
              </a:rPr>
              <a:t>evidence informing </a:t>
            </a:r>
            <a:r>
              <a:rPr lang="en-NZ" sz="3200" dirty="0">
                <a:solidFill>
                  <a:schemeClr val="dk1"/>
                </a:solidFill>
              </a:rPr>
              <a:t>rich learning. </a:t>
            </a:r>
            <a:r>
              <a:rPr lang="en-NZ" sz="2800" dirty="0">
                <a:solidFill>
                  <a:schemeClr val="dk1"/>
                </a:solidFill>
                <a:latin typeface="Century Gothic" panose="020B0502020202020204" pitchFamily="34" charset="0"/>
              </a:rPr>
              <a:t> </a:t>
            </a:r>
          </a:p>
          <a:p>
            <a:pPr algn="l"/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33957" y="1045029"/>
            <a:ext cx="11851413" cy="1371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NZ" dirty="0" smtClean="0"/>
              <a:t>What does this mean for RTLBs?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1505357" y="2416629"/>
            <a:ext cx="11339512" cy="6468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Z" sz="4000" dirty="0" smtClean="0"/>
              <a:t>Schools will be expected to have a focus on assessing and reporting on progress.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Z" sz="4000" dirty="0" smtClean="0"/>
              <a:t>Assessment and aromatawai tools and supports are evolving.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Z" sz="4000" dirty="0" smtClean="0"/>
              <a:t>RTLB outcomes frameworks should align with what schools are doing.</a:t>
            </a:r>
            <a:br>
              <a:rPr lang="en-NZ" sz="4000" dirty="0" smtClean="0"/>
            </a:b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489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33957" y="1045029"/>
            <a:ext cx="11851413" cy="1371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NZ" dirty="0" smtClean="0"/>
              <a:t>Next Steps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1505357" y="2416629"/>
            <a:ext cx="11339512" cy="6468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Z" sz="4000" dirty="0" smtClean="0"/>
              <a:t>Engagement 1 October to end November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Z" sz="4000" dirty="0" smtClean="0"/>
              <a:t>MAG’s recommendations </a:t>
            </a:r>
            <a:r>
              <a:rPr lang="en-NZ" sz="4000" smtClean="0"/>
              <a:t>to Minister </a:t>
            </a:r>
            <a:r>
              <a:rPr lang="en-NZ" sz="4000" dirty="0" smtClean="0"/>
              <a:t>Dec 2018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Z" sz="4000" dirty="0" smtClean="0"/>
              <a:t>Guidance on assessment and reporting for 2019</a:t>
            </a:r>
          </a:p>
          <a:p>
            <a:pPr algn="l"/>
            <a:r>
              <a:rPr lang="en-NZ" sz="4000" dirty="0" smtClean="0"/>
              <a:t/>
            </a:r>
            <a:br>
              <a:rPr lang="en-NZ" sz="4000" dirty="0" smtClean="0"/>
            </a:b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995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99273" y="5480016"/>
            <a:ext cx="11339512" cy="242553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#</a:t>
            </a:r>
            <a:r>
              <a:rPr lang="en-NZ" dirty="0" err="1" smtClean="0"/>
              <a:t>LearnerProgress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>http://www.conversation.education.govt.nz/conversations/curriculum-progress-and-achievement/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09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639" y="1239974"/>
            <a:ext cx="12981660" cy="10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 smtClean="0"/>
              <a:t>Programme aim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9639" y="2711726"/>
            <a:ext cx="12716700" cy="6690691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Curriculum, Progress and Achievement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aims to build on current use of 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</a:rPr>
              <a:t>The New Zealand Curriculum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</a:rPr>
              <a:t>Te Marautanga o Aotearoa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to focus on progress and achievement across the curricula, including key capabilities for success in life, learning and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Deliver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advice for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collection and use of assessment and aromatawai information to inform all levels of the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system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1050" y="980893"/>
            <a:ext cx="12981660" cy="1455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 smtClean="0"/>
              <a:t>Why focus on progress and achievement across the curricula?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275930" y="2725553"/>
            <a:ext cx="7202070" cy="6525128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200" dirty="0"/>
              <a:t>Focusing on progress and achievement across the curricula will </a:t>
            </a:r>
            <a:r>
              <a:rPr lang="en-AU" sz="3200" dirty="0"/>
              <a:t>help teachers and kaiako to provide the right learning opportunities and support for each learner. </a:t>
            </a:r>
            <a:endParaRPr lang="en-NZ" sz="3200" dirty="0"/>
          </a:p>
          <a:p>
            <a:pPr algn="l"/>
            <a:endParaRPr lang="en-NZ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200" dirty="0"/>
              <a:t>Parents and whānau will know what progress their children are making across the curricula, including key </a:t>
            </a:r>
            <a:r>
              <a:rPr lang="en-NZ" sz="3200" dirty="0" smtClean="0"/>
              <a:t>capabilities for </a:t>
            </a:r>
            <a:r>
              <a:rPr lang="en-NZ" sz="3200" dirty="0"/>
              <a:t>success in life, learning and work, and how they can best support their children’s learning.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200" dirty="0"/>
              <a:t>Schools, kura and Communities of Learning | Kāhui Ako will have meaningful information about progress and achievement across the curricula to help them make important decisions about ways to better support their students’ learning.</a:t>
            </a:r>
          </a:p>
          <a:p>
            <a:pPr algn="l"/>
            <a:endParaRPr lang="en-AU" dirty="0"/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9" y="3288506"/>
            <a:ext cx="6634401" cy="44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7" r="3954"/>
          <a:stretch/>
        </p:blipFill>
        <p:spPr>
          <a:xfrm>
            <a:off x="799789" y="3404935"/>
            <a:ext cx="6872168" cy="4267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9639" y="950414"/>
            <a:ext cx="12981660" cy="1899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NZ" dirty="0" smtClean="0"/>
              <a:t>Who are we working with to consider these shifts?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031481" y="2649352"/>
            <a:ext cx="6431280" cy="6327007"/>
          </a:xfrm>
        </p:spPr>
        <p:txBody>
          <a:bodyPr>
            <a:normAutofit/>
          </a:bodyPr>
          <a:lstStyle/>
          <a:p>
            <a:pPr algn="l"/>
            <a:r>
              <a:rPr lang="en-AU" sz="3200" dirty="0" smtClean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200" dirty="0"/>
              <a:t>Ministerial Advisory </a:t>
            </a:r>
            <a:r>
              <a:rPr lang="en-AU" sz="3200" dirty="0" smtClean="0"/>
              <a:t>Group with expertise </a:t>
            </a:r>
            <a:r>
              <a:rPr lang="en-AU" sz="3200" dirty="0"/>
              <a:t>across </a:t>
            </a:r>
            <a:r>
              <a:rPr lang="en-AU" sz="3200" i="1" dirty="0"/>
              <a:t>The New Zealand Curriculum</a:t>
            </a:r>
            <a:r>
              <a:rPr lang="en-AU" sz="3200" dirty="0"/>
              <a:t> and </a:t>
            </a:r>
            <a:r>
              <a:rPr lang="en-AU" sz="3200" i="1" dirty="0"/>
              <a:t>Te Marautanga o </a:t>
            </a:r>
            <a:r>
              <a:rPr lang="en-AU" sz="3200" i="1" dirty="0" smtClean="0"/>
              <a:t>Aotearoa</a:t>
            </a:r>
            <a:r>
              <a:rPr lang="en-AU" sz="3200" dirty="0" smtClean="0"/>
              <a:t>.</a:t>
            </a:r>
          </a:p>
          <a:p>
            <a:pPr algn="l"/>
            <a:endParaRPr lang="en-NZ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200" dirty="0" smtClean="0"/>
              <a:t>A Reference Group with wide representation.</a:t>
            </a:r>
            <a:endParaRPr lang="en-NZ" sz="3200" dirty="0"/>
          </a:p>
          <a:p>
            <a:pPr algn="l"/>
            <a:endParaRPr lang="en-NZ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200" dirty="0" smtClean="0"/>
              <a:t>Education Conversation | Kōrero Mātauranga.  </a:t>
            </a:r>
          </a:p>
          <a:p>
            <a:pPr algn="l"/>
            <a:endParaRPr lang="en-AU" sz="3200" dirty="0" smtClean="0"/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5300" y="7124700"/>
            <a:ext cx="13868400" cy="17653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9639" y="1239974"/>
            <a:ext cx="12981660" cy="10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 smtClean="0"/>
              <a:t>Shifts in curriculum</a:t>
            </a:r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20685" y="2959445"/>
          <a:ext cx="10079568" cy="3840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39784"/>
                <a:gridCol w="5039784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From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To</a:t>
                      </a:r>
                      <a:endParaRPr lang="en-N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Narrow focus on Maths and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dirty="0" smtClean="0"/>
                        <a:t>Rich, broad curriculum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dirty="0" smtClean="0"/>
                        <a:t>Local</a:t>
                      </a:r>
                      <a:r>
                        <a:rPr lang="en-NZ" sz="2400" baseline="0" dirty="0" smtClean="0"/>
                        <a:t> curriculum that considers the context of the local community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Weaving of the “front end” of the New Zealand Curriculum (Key competencies)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Endorsing the importance of the Graduate Profile is Te Marautanga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27072" y="7266038"/>
            <a:ext cx="3097161" cy="1425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Local Curriculum Design tool</a:t>
            </a:r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4136094" y="7266036"/>
            <a:ext cx="3097161" cy="1425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Foundational Learning</a:t>
            </a:r>
            <a:endParaRPr lang="en-NZ" dirty="0"/>
          </a:p>
        </p:txBody>
      </p:sp>
      <p:sp>
        <p:nvSpPr>
          <p:cNvPr id="8" name="Rounded Rectangle 7"/>
          <p:cNvSpPr/>
          <p:nvPr/>
        </p:nvSpPr>
        <p:spPr>
          <a:xfrm>
            <a:off x="10954138" y="7312685"/>
            <a:ext cx="3097161" cy="13790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Kāhui Ako</a:t>
            </a:r>
            <a:endParaRPr lang="en-NZ" dirty="0"/>
          </a:p>
        </p:txBody>
      </p:sp>
      <p:sp>
        <p:nvSpPr>
          <p:cNvPr id="9" name="Rounded Rectangle 8"/>
          <p:cNvSpPr/>
          <p:nvPr/>
        </p:nvSpPr>
        <p:spPr>
          <a:xfrm>
            <a:off x="7545116" y="7266037"/>
            <a:ext cx="3097161" cy="1425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Digital Technologies</a:t>
            </a:r>
          </a:p>
          <a:p>
            <a:pPr algn="ctr"/>
            <a:r>
              <a:rPr lang="en-NZ" dirty="0" smtClean="0"/>
              <a:t>Hangarau </a:t>
            </a:r>
            <a:r>
              <a:rPr lang="en-NZ" dirty="0" err="1" smtClean="0"/>
              <a:t>Matahiko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10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5300" y="7124700"/>
            <a:ext cx="13868400" cy="17653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9639" y="1239974"/>
            <a:ext cx="12981660" cy="10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/>
              <a:t>Shifts in </a:t>
            </a:r>
            <a:r>
              <a:rPr lang="en-NZ" dirty="0" smtClean="0"/>
              <a:t>assessment and aromatawai</a:t>
            </a:r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55660"/>
              </p:ext>
            </p:extLst>
          </p:nvPr>
        </p:nvGraphicFramePr>
        <p:xfrm>
          <a:off x="2520685" y="2959445"/>
          <a:ext cx="10079568" cy="4937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39784"/>
                <a:gridCol w="5039784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From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To</a:t>
                      </a:r>
                      <a:endParaRPr lang="en-N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400" dirty="0" smtClean="0"/>
                        <a:t>Narrow focus on Maths and Literacy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400" dirty="0" smtClean="0"/>
                        <a:t>Compliance focused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400" dirty="0" smtClean="0"/>
                        <a:t>Focus</a:t>
                      </a:r>
                      <a:r>
                        <a:rPr lang="en-NZ" sz="2400" baseline="0" dirty="0" smtClean="0"/>
                        <a:t> on Achievement</a:t>
                      </a:r>
                      <a:endParaRPr lang="en-NZ" sz="2400" dirty="0" smtClean="0"/>
                    </a:p>
                    <a:p>
                      <a:endParaRPr lang="en-NZ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dirty="0" smtClean="0"/>
                        <a:t>Focus on progress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Refocus on the Assessment position papers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Encourage use of PACT and TWA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Encourage use of Learning Progression Frameworks, including a focusing on expectations for students who may learn in a curriculum  level for extended period Increasing need for evaluative capability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09462" y="7238944"/>
            <a:ext cx="3097161" cy="1425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LPF</a:t>
            </a:r>
          </a:p>
          <a:p>
            <a:pPr algn="ctr"/>
            <a:r>
              <a:rPr lang="en-NZ" dirty="0"/>
              <a:t>&amp;</a:t>
            </a:r>
            <a:endParaRPr lang="en-NZ" dirty="0" smtClean="0"/>
          </a:p>
          <a:p>
            <a:pPr algn="ctr"/>
            <a:r>
              <a:rPr lang="en-NZ" dirty="0" smtClean="0"/>
              <a:t>PACT</a:t>
            </a:r>
            <a:endParaRPr lang="en-NZ" dirty="0"/>
          </a:p>
        </p:txBody>
      </p:sp>
      <p:sp>
        <p:nvSpPr>
          <p:cNvPr id="6" name="Rounded Rectangle 5"/>
          <p:cNvSpPr/>
          <p:nvPr/>
        </p:nvSpPr>
        <p:spPr>
          <a:xfrm>
            <a:off x="4262790" y="7238943"/>
            <a:ext cx="3097161" cy="1425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Anga Tupuranga</a:t>
            </a:r>
          </a:p>
          <a:p>
            <a:pPr algn="ctr"/>
            <a:r>
              <a:rPr lang="en-NZ" dirty="0" smtClean="0"/>
              <a:t>&amp;</a:t>
            </a:r>
          </a:p>
          <a:p>
            <a:pPr algn="ctr"/>
            <a:r>
              <a:rPr lang="en-NZ" dirty="0" smtClean="0"/>
              <a:t>TWA</a:t>
            </a:r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11169447" y="7238942"/>
            <a:ext cx="3097161" cy="1425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PLD</a:t>
            </a:r>
            <a:endParaRPr lang="en-NZ" dirty="0"/>
          </a:p>
        </p:txBody>
      </p:sp>
      <p:sp>
        <p:nvSpPr>
          <p:cNvPr id="8" name="Rounded Rectangle 7"/>
          <p:cNvSpPr/>
          <p:nvPr/>
        </p:nvSpPr>
        <p:spPr>
          <a:xfrm>
            <a:off x="7716118" y="7266038"/>
            <a:ext cx="3097161" cy="14256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Digital Technologies</a:t>
            </a:r>
          </a:p>
          <a:p>
            <a:pPr algn="ctr"/>
            <a:r>
              <a:rPr lang="en-NZ" dirty="0" smtClean="0"/>
              <a:t>Hangarau </a:t>
            </a:r>
            <a:r>
              <a:rPr lang="en-NZ" dirty="0" err="1" smtClean="0"/>
              <a:t>Matahiko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61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639" y="1239974"/>
            <a:ext cx="12981660" cy="10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/>
              <a:t>Shifts in </a:t>
            </a:r>
            <a:r>
              <a:rPr lang="en-NZ" dirty="0" smtClean="0"/>
              <a:t>understanding system performance</a:t>
            </a:r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69428"/>
              </p:ext>
            </p:extLst>
          </p:nvPr>
        </p:nvGraphicFramePr>
        <p:xfrm>
          <a:off x="2520685" y="2959445"/>
          <a:ext cx="10079568" cy="4937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39784"/>
                <a:gridCol w="5039784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From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To</a:t>
                      </a:r>
                      <a:endParaRPr lang="en-N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One data source for all levels of the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allocation of support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Strategic planning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PLD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NZ" sz="2400" dirty="0" smtClean="0"/>
                        <a:t>Opportunity to consider</a:t>
                      </a:r>
                      <a:r>
                        <a:rPr lang="en-NZ" sz="2400" baseline="0" dirty="0" smtClean="0"/>
                        <a:t> best fit data for all parties in the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 </a:t>
                      </a:r>
                      <a:r>
                        <a:rPr lang="en-NZ" sz="2400" dirty="0" smtClean="0"/>
                        <a:t>What should we measure?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When should we measure?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For what purposes should we measure?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What information do students, teachers, RTLBs, school boards and the Ministry need?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400" baseline="0" dirty="0" smtClean="0"/>
                        <a:t>What information should inform allocation of supports?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9695356">
            <a:off x="-74264" y="5961100"/>
            <a:ext cx="2287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NZ" sz="5400" b="0" cap="none" spc="0" baseline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</a:t>
            </a:r>
            <a:endParaRPr lang="en-NZ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3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39" y="3502887"/>
            <a:ext cx="5499100" cy="36655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54399" y="1092958"/>
            <a:ext cx="12981660" cy="10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dirty="0" smtClean="0"/>
              <a:t>What will it mean for schools and kura?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9132" y="2147267"/>
            <a:ext cx="7292308" cy="6630973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3200" dirty="0" smtClean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200" dirty="0" smtClean="0"/>
              <a:t>Assessment</a:t>
            </a:r>
            <a:r>
              <a:rPr lang="en-AU" sz="3200" dirty="0"/>
              <a:t>, aromatawai and reporting systems will </a:t>
            </a:r>
            <a:r>
              <a:rPr lang="en-AU" sz="3200" dirty="0" smtClean="0"/>
              <a:t>continue to </a:t>
            </a:r>
            <a:r>
              <a:rPr lang="en-AU" sz="3200" dirty="0"/>
              <a:t>evolve in order to support a focus on progress and achievement across the breadth of the curricula. </a:t>
            </a:r>
            <a:endParaRPr lang="en-NZ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200" dirty="0" smtClean="0"/>
              <a:t>We will build on what is already working well.</a:t>
            </a:r>
          </a:p>
          <a:p>
            <a:pPr algn="l"/>
            <a:endParaRPr lang="en-AU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200" dirty="0" smtClean="0"/>
              <a:t>The </a:t>
            </a:r>
            <a:r>
              <a:rPr lang="en-AU" sz="3200" dirty="0"/>
              <a:t>Ministry will work </a:t>
            </a:r>
            <a:r>
              <a:rPr lang="en-AU" sz="3200" dirty="0" smtClean="0"/>
              <a:t>with the sector, with input from parents, whānau, iwi and communities to </a:t>
            </a:r>
            <a:r>
              <a:rPr lang="en-AU" sz="3200" dirty="0"/>
              <a:t>ensure that teachers and kaiako, schools and kura have the capability and tools they need.</a:t>
            </a:r>
            <a:endParaRPr lang="en-NZ" sz="3200" dirty="0"/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nt Page">
  <a:themeElements>
    <a:clrScheme name="Ed Convo">
      <a:dk1>
        <a:sysClr val="windowText" lastClr="000000"/>
      </a:dk1>
      <a:lt1>
        <a:sysClr val="window" lastClr="FFFFFF"/>
      </a:lt1>
      <a:dk2>
        <a:srgbClr val="31287C"/>
      </a:dk2>
      <a:lt2>
        <a:srgbClr val="FBF4B2"/>
      </a:lt2>
      <a:accent1>
        <a:srgbClr val="6600AA"/>
      </a:accent1>
      <a:accent2>
        <a:srgbClr val="009DFF"/>
      </a:accent2>
      <a:accent3>
        <a:srgbClr val="FF7E00"/>
      </a:accent3>
      <a:accent4>
        <a:srgbClr val="F000A4"/>
      </a:accent4>
      <a:accent5>
        <a:srgbClr val="FAB42A"/>
      </a:accent5>
      <a:accent6>
        <a:srgbClr val="FBF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CEA Logo +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SUMMIT Logo + Bubb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Normal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rple Section Bubb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urpl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yan Section Bubb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ya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ange Section Bubb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ran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genta Section Bubb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genta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17065</TotalTime>
  <Words>1059</Words>
  <Application>Microsoft Office PowerPoint</Application>
  <PresentationFormat>Custom</PresentationFormat>
  <Paragraphs>201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Helvetica Neue</vt:lpstr>
      <vt:lpstr>Helvetica Neue Light</vt:lpstr>
      <vt:lpstr>Front Page</vt:lpstr>
      <vt:lpstr>Purple Section Bubbles</vt:lpstr>
      <vt:lpstr>Purple Background</vt:lpstr>
      <vt:lpstr>Cyan Section Bubbles</vt:lpstr>
      <vt:lpstr>Cyan Background</vt:lpstr>
      <vt:lpstr>Orange Section Bubbles</vt:lpstr>
      <vt:lpstr>Orange Background</vt:lpstr>
      <vt:lpstr>Magenta Section Bubbles</vt:lpstr>
      <vt:lpstr>Magenta Background</vt:lpstr>
      <vt:lpstr>NCEA Logo + Blank</vt:lpstr>
      <vt:lpstr>SUMMIT Logo + Bubbles</vt:lpstr>
      <vt:lpstr>Normal Page</vt:lpstr>
      <vt:lpstr> Curriculum, Progress and Achievement  #LearnerProgress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Curriculum Progress Tools?</vt:lpstr>
      <vt:lpstr>PowerPoint Presentation</vt:lpstr>
      <vt:lpstr>Te Waharoa Ararau</vt:lpstr>
      <vt:lpstr>Information for Kura and classroom level reporting</vt:lpstr>
      <vt:lpstr>He Ara Ako i te Reo Matatini (Literacy Learning Progressions)</vt:lpstr>
      <vt:lpstr>2018 - 2020</vt:lpstr>
      <vt:lpstr>Curriculum Progress Tools</vt:lpstr>
      <vt:lpstr>The Learning Progressions Frameworks</vt:lpstr>
      <vt:lpstr>PowerPoint Presentation</vt:lpstr>
      <vt:lpstr>What does this mean for RTLBs? </vt:lpstr>
      <vt:lpstr>Next Steps </vt:lpstr>
      <vt:lpstr>   #LearnerProgress    http://www.conversation.education.govt.nz/conversations/curriculum-progress-and-achievement/ 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Berry</dc:creator>
  <cp:lastModifiedBy>Chris Harwood</cp:lastModifiedBy>
  <cp:revision>164</cp:revision>
  <cp:lastPrinted>2018-08-14T03:39:54Z</cp:lastPrinted>
  <dcterms:created xsi:type="dcterms:W3CDTF">2017-12-01T01:41:46Z</dcterms:created>
  <dcterms:modified xsi:type="dcterms:W3CDTF">2018-09-17T04:05:48Z</dcterms:modified>
</cp:coreProperties>
</file>